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29"/>
  </p:notesMasterIdLst>
  <p:sldIdLst>
    <p:sldId id="1808" r:id="rId6"/>
    <p:sldId id="10511" r:id="rId7"/>
    <p:sldId id="1660" r:id="rId8"/>
    <p:sldId id="10512" r:id="rId9"/>
    <p:sldId id="1901" r:id="rId10"/>
    <p:sldId id="3763" r:id="rId11"/>
    <p:sldId id="1583" r:id="rId12"/>
    <p:sldId id="1581" r:id="rId13"/>
    <p:sldId id="1582" r:id="rId14"/>
    <p:sldId id="1561" r:id="rId15"/>
    <p:sldId id="10513" r:id="rId16"/>
    <p:sldId id="3761" r:id="rId17"/>
    <p:sldId id="3719" r:id="rId18"/>
    <p:sldId id="3720" r:id="rId19"/>
    <p:sldId id="3616" r:id="rId20"/>
    <p:sldId id="3618" r:id="rId21"/>
    <p:sldId id="3619" r:id="rId22"/>
    <p:sldId id="3620" r:id="rId23"/>
    <p:sldId id="3742" r:id="rId24"/>
    <p:sldId id="3762" r:id="rId25"/>
    <p:sldId id="3765" r:id="rId26"/>
    <p:sldId id="3766" r:id="rId27"/>
    <p:sldId id="19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1FB79A-5241-4612-96ED-A89CC5F80DC7}" v="1" dt="2019-07-03T17:13:47.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35" d="100"/>
          <a:sy n="135" d="100"/>
        </p:scale>
        <p:origin x="117"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C81FB79A-5241-4612-96ED-A89CC5F80DC7}"/>
    <pc:docChg chg="custSel modSld">
      <pc:chgData name="Julie Descamp" userId="39844dfe-554f-4b65-b7f2-b1eb80dd3076" providerId="ADAL" clId="{C81FB79A-5241-4612-96ED-A89CC5F80DC7}" dt="2019-07-03T17:15:02.664" v="106" actId="20577"/>
      <pc:docMkLst>
        <pc:docMk/>
      </pc:docMkLst>
      <pc:sldChg chg="modSp">
        <pc:chgData name="Julie Descamp" userId="39844dfe-554f-4b65-b7f2-b1eb80dd3076" providerId="ADAL" clId="{C81FB79A-5241-4612-96ED-A89CC5F80DC7}" dt="2019-07-03T17:15:02.664" v="106" actId="20577"/>
        <pc:sldMkLst>
          <pc:docMk/>
          <pc:sldMk cId="2608848014" sldId="10511"/>
        </pc:sldMkLst>
        <pc:spChg chg="mod">
          <ac:chgData name="Julie Descamp" userId="39844dfe-554f-4b65-b7f2-b1eb80dd3076" providerId="ADAL" clId="{C81FB79A-5241-4612-96ED-A89CC5F80DC7}" dt="2019-07-03T17:14:11.940" v="75" actId="20577"/>
          <ac:spMkLst>
            <pc:docMk/>
            <pc:sldMk cId="2608848014" sldId="10511"/>
            <ac:spMk id="5" creationId="{511FA118-419A-4BC4-ABD3-B71B7C923445}"/>
          </ac:spMkLst>
        </pc:spChg>
        <pc:graphicFrameChg chg="mod modGraphic">
          <ac:chgData name="Julie Descamp" userId="39844dfe-554f-4b65-b7f2-b1eb80dd3076" providerId="ADAL" clId="{C81FB79A-5241-4612-96ED-A89CC5F80DC7}" dt="2019-07-03T17:15:02.664" v="106" actId="20577"/>
          <ac:graphicFrameMkLst>
            <pc:docMk/>
            <pc:sldMk cId="2608848014" sldId="10511"/>
            <ac:graphicFrameMk id="35" creationId="{6BFB32F5-AEBA-40D0-A9C9-252E1033B518}"/>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78572-A62A-480F-967A-4F39C5238A45}" type="datetimeFigureOut">
              <a:rPr lang="en-US" smtClean="0"/>
              <a:t>8/7/2019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4D3AC-509B-4EF0-99A7-9B3C050B8CBA}" type="slidenum">
              <a:rPr lang="en-US" smtClean="0"/>
              <a:t>‹#›</a:t>
            </a:fld>
            <a:endParaRPr lang="en-US"/>
          </a:p>
        </p:txBody>
      </p:sp>
    </p:spTree>
    <p:extLst>
      <p:ext uri="{BB962C8B-B14F-4D97-AF65-F5344CB8AC3E}">
        <p14:creationId xmlns:p14="http://schemas.microsoft.com/office/powerpoint/2010/main" val="241769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8/7/2019 3:28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2169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1937066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8/7/2019 4:32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68857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 bit about what we’re going to accomplish today – we’ll discuss why you’d want to move a datacenter hosted app into Azure</a:t>
            </a:r>
          </a:p>
          <a:p>
            <a:endParaRPr lang="en-US"/>
          </a:p>
          <a:p>
            <a:r>
              <a:rPr lang="en-US"/>
              <a:t>We’ll review available endpoints for migration on Azure</a:t>
            </a:r>
          </a:p>
          <a:p>
            <a:endParaRPr lang="en-US"/>
          </a:p>
          <a:p>
            <a:r>
              <a:rPr lang="en-US"/>
              <a:t>We’ll discuss the operational work you’ll no longer need to concern yourself with as you modernize your app infrastructure in Azure</a:t>
            </a:r>
          </a:p>
          <a:p>
            <a:endParaRPr lang="en-US"/>
          </a:p>
          <a:p>
            <a:r>
              <a:rPr lang="en-US"/>
              <a:t>And finally we’ll demo the process and show you the application back in production.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8/7/2019 4:29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456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Now I've mentioned DevOps a lot, but what exactly is DevOps. I bet if I ask 10 people in this room what DevOps is, we will get 10 different responses. And I'm not saying anyone </a:t>
            </a:r>
            <a:r>
              <a:rPr lang="en-US" sz="882" b="0" i="0" kern="1200" err="1">
                <a:solidFill>
                  <a:schemeClr val="tx1"/>
                </a:solidFill>
                <a:effectLst/>
                <a:latin typeface="Segoe UI Light" pitchFamily="34" charset="0"/>
                <a:ea typeface="+mn-ea"/>
                <a:cs typeface="+mn-cs"/>
              </a:rPr>
              <a:t>elses</a:t>
            </a:r>
            <a:r>
              <a:rPr lang="en-US" sz="882" b="0" i="0" kern="1200">
                <a:solidFill>
                  <a:schemeClr val="tx1"/>
                </a:solidFill>
                <a:effectLst/>
                <a:latin typeface="Segoe UI Light" pitchFamily="34" charset="0"/>
                <a:ea typeface="+mn-ea"/>
                <a:cs typeface="+mn-cs"/>
              </a:rPr>
              <a:t> definition is wrong. But in order to frame this conversation we are having, let me give you Microsoft's </a:t>
            </a:r>
            <a:r>
              <a:rPr lang="en-US" sz="882" b="0" i="0" kern="1200" err="1">
                <a:solidFill>
                  <a:schemeClr val="tx1"/>
                </a:solidFill>
                <a:effectLst/>
                <a:latin typeface="Segoe UI Light" pitchFamily="34" charset="0"/>
                <a:ea typeface="+mn-ea"/>
                <a:cs typeface="+mn-cs"/>
              </a:rPr>
              <a:t>Definintion</a:t>
            </a:r>
            <a:r>
              <a:rPr lang="en-US" sz="882" b="0" i="0" kern="1200">
                <a:solidFill>
                  <a:schemeClr val="tx1"/>
                </a:solidFill>
                <a:effectLst/>
                <a:latin typeface="Segoe UI Light" pitchFamily="34" charset="0"/>
                <a:ea typeface="+mn-ea"/>
                <a:cs typeface="+mn-cs"/>
              </a:rPr>
              <a:t> of DevOps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8/7/2019 3:28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42919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882" b="0" i="0" kern="1200">
                <a:solidFill>
                  <a:schemeClr val="tx1"/>
                </a:solidFill>
                <a:effectLst/>
                <a:latin typeface="Segoe UI Light" pitchFamily="34" charset="0"/>
                <a:ea typeface="+mn-ea"/>
                <a:cs typeface="+mn-cs"/>
              </a:rPr>
              <a:t>To implement DevOps successfully, you have to attack all three pillars when writing software. You must address the People, the Process and the Products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8/7/2019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5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For the people portion, that's the toughest change to make. This is a cultural shift that needs to take place in the organization. Where everybody from the top down all become </a:t>
            </a:r>
            <a:r>
              <a:rPr lang="en-US" sz="882" b="0" i="0" kern="1200" err="1">
                <a:solidFill>
                  <a:schemeClr val="tx1"/>
                </a:solidFill>
                <a:effectLst/>
                <a:latin typeface="Segoe UI Light" pitchFamily="34" charset="0"/>
                <a:ea typeface="+mn-ea"/>
                <a:cs typeface="+mn-cs"/>
              </a:rPr>
              <a:t>hyperfocused</a:t>
            </a:r>
            <a:r>
              <a:rPr lang="en-US" sz="882" b="0" i="0" kern="1200">
                <a:solidFill>
                  <a:schemeClr val="tx1"/>
                </a:solidFill>
                <a:effectLst/>
                <a:latin typeface="Segoe UI Light" pitchFamily="34" charset="0"/>
                <a:ea typeface="+mn-ea"/>
                <a:cs typeface="+mn-cs"/>
              </a:rPr>
              <a:t> on continuously delivering value. I don't want to hear, well, that's how we always do things from anyone. Everyone needs to focus on continuously delivering </a:t>
            </a:r>
            <a:r>
              <a:rPr lang="en-US" sz="882" b="0" i="0" kern="1200" err="1">
                <a:solidFill>
                  <a:schemeClr val="tx1"/>
                </a:solidFill>
                <a:effectLst/>
                <a:latin typeface="Segoe UI Light" pitchFamily="34" charset="0"/>
                <a:ea typeface="+mn-ea"/>
                <a:cs typeface="+mn-cs"/>
              </a:rPr>
              <a:t>vaue</a:t>
            </a:r>
            <a:r>
              <a:rPr lang="en-US" sz="882" b="0" i="0" kern="1200">
                <a:solidFill>
                  <a:schemeClr val="tx1"/>
                </a:solidFill>
                <a:effectLst/>
                <a:latin typeface="Segoe UI Light" pitchFamily="34" charset="0"/>
                <a:ea typeface="+mn-ea"/>
                <a:cs typeface="+mn-cs"/>
              </a:rPr>
              <a:t>. </a:t>
            </a: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200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2" b="0" i="0" kern="1200">
                <a:solidFill>
                  <a:schemeClr val="tx1"/>
                </a:solidFill>
                <a:effectLst/>
                <a:latin typeface="Segoe UI Light" pitchFamily="34" charset="0"/>
                <a:ea typeface="+mn-ea"/>
                <a:cs typeface="+mn-cs"/>
              </a:rPr>
              <a:t>For the process, we need to have a process that will let us </a:t>
            </a:r>
            <a:r>
              <a:rPr lang="en-US" sz="882" b="0" i="0" kern="1200" err="1">
                <a:solidFill>
                  <a:schemeClr val="tx1"/>
                </a:solidFill>
                <a:effectLst/>
                <a:latin typeface="Segoe UI Light" pitchFamily="34" charset="0"/>
                <a:ea typeface="+mn-ea"/>
                <a:cs typeface="+mn-cs"/>
              </a:rPr>
              <a:t>interate</a:t>
            </a:r>
            <a:r>
              <a:rPr lang="en-US" sz="882" b="0" i="0" kern="1200">
                <a:solidFill>
                  <a:schemeClr val="tx1"/>
                </a:solidFill>
                <a:effectLst/>
                <a:latin typeface="Segoe UI Light" pitchFamily="34" charset="0"/>
                <a:ea typeface="+mn-ea"/>
                <a:cs typeface="+mn-cs"/>
              </a:rPr>
              <a:t> fast enough, yet still deliver code of high enough quality. So what does that mean? I need to be able to plan my sprints, and I need to be able to check my code in and out while tracking against the work I'm doing. And as I'm checking code in and out? Builds need to kick off. Automated Tests need to be run. Security scans need to happen. And if the build are good, an automated system needs to pick up my bits and deploy them into my Dev, QA, UAT all the way out in to production. And why does this need to be automated? Potentially, this can happen many times a day! So we need to make sure the process is consistent and repeatable. Every single time like clock work. And once the code reaches production, it doesn't end there. We still need to be able to monitor our code in production. We need to know things like, is my app up or down, is my app performing well, and what are users really doing in my app? Because answers to those questions let me know if I'm delivering </a:t>
            </a:r>
            <a:r>
              <a:rPr lang="en-US" sz="882" b="0" i="0" kern="1200" err="1">
                <a:solidFill>
                  <a:schemeClr val="tx1"/>
                </a:solidFill>
                <a:effectLst/>
                <a:latin typeface="Segoe UI Light" pitchFamily="34" charset="0"/>
                <a:ea typeface="+mn-ea"/>
                <a:cs typeface="+mn-cs"/>
              </a:rPr>
              <a:t>vaue</a:t>
            </a:r>
            <a:r>
              <a:rPr lang="en-US" sz="882" b="0" i="0" kern="1200">
                <a:solidFill>
                  <a:schemeClr val="tx1"/>
                </a:solidFill>
                <a:effectLst/>
                <a:latin typeface="Segoe UI Light" pitchFamily="34" charset="0"/>
                <a:ea typeface="+mn-ea"/>
                <a:cs typeface="+mn-cs"/>
              </a:rPr>
              <a:t> to my end users. And if I am, we can double down on those types of activities in the next sprint. And if we aren't, then we can quickly reprioritize our backlog and course correct.</a:t>
            </a:r>
            <a:endParaRPr lang="en-US"/>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8/7/2019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584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Now all of this requires the right products and tools to help enable all of this. So we need tools that will let us track our work throughout our sprint. We need source control systems that can </a:t>
            </a:r>
            <a:r>
              <a:rPr lang="en-US" sz="882" b="0" i="0" kern="1200" err="1">
                <a:solidFill>
                  <a:schemeClr val="tx1"/>
                </a:solidFill>
                <a:effectLst/>
                <a:latin typeface="Segoe UI Light" pitchFamily="34" charset="0"/>
                <a:ea typeface="+mn-ea"/>
                <a:cs typeface="+mn-cs"/>
              </a:rPr>
              <a:t>corrolate</a:t>
            </a:r>
            <a:r>
              <a:rPr lang="en-US" sz="882" b="0" i="0" kern="1200">
                <a:solidFill>
                  <a:schemeClr val="tx1"/>
                </a:solidFill>
                <a:effectLst/>
                <a:latin typeface="Segoe UI Light" pitchFamily="34" charset="0"/>
                <a:ea typeface="+mn-ea"/>
                <a:cs typeface="+mn-cs"/>
              </a:rPr>
              <a:t> our work to our </a:t>
            </a:r>
            <a:r>
              <a:rPr lang="en-US" sz="882" b="0" i="0" kern="1200" err="1">
                <a:solidFill>
                  <a:schemeClr val="tx1"/>
                </a:solidFill>
                <a:effectLst/>
                <a:latin typeface="Segoe UI Light" pitchFamily="34" charset="0"/>
                <a:ea typeface="+mn-ea"/>
                <a:cs typeface="+mn-cs"/>
              </a:rPr>
              <a:t>checkins</a:t>
            </a:r>
            <a:r>
              <a:rPr lang="en-US" sz="882" b="0" i="0" kern="1200">
                <a:solidFill>
                  <a:schemeClr val="tx1"/>
                </a:solidFill>
                <a:effectLst/>
                <a:latin typeface="Segoe UI Light" pitchFamily="34" charset="0"/>
                <a:ea typeface="+mn-ea"/>
                <a:cs typeface="+mn-cs"/>
              </a:rPr>
              <a:t>. We need automated build and release systems that can build on </a:t>
            </a:r>
            <a:r>
              <a:rPr lang="en-US" sz="882" b="0" i="0" kern="1200" err="1">
                <a:solidFill>
                  <a:schemeClr val="tx1"/>
                </a:solidFill>
                <a:effectLst/>
                <a:latin typeface="Segoe UI Light" pitchFamily="34" charset="0"/>
                <a:ea typeface="+mn-ea"/>
                <a:cs typeface="+mn-cs"/>
              </a:rPr>
              <a:t>everycheckin</a:t>
            </a:r>
            <a:r>
              <a:rPr lang="en-US" sz="882" b="0" i="0" kern="1200">
                <a:solidFill>
                  <a:schemeClr val="tx1"/>
                </a:solidFill>
                <a:effectLst/>
                <a:latin typeface="Segoe UI Light" pitchFamily="34" charset="0"/>
                <a:ea typeface="+mn-ea"/>
                <a:cs typeface="+mn-cs"/>
              </a:rPr>
              <a:t>, run all of our unit tests and automate deployment all the way to production. And we need systems in place to monitor our app in production. </a:t>
            </a:r>
          </a:p>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Out there in the world, there are all sorts of tools that do these things. And Azure is an open system, which means you can keep using all of the DevOps tools you are most familiar with. </a:t>
            </a:r>
          </a:p>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However, you can replace ALL of them with just one product. Azure DevOps </a:t>
            </a:r>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8/7/2019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5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1A85-091C-49E1-B5AA-0D9B7EC556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BFBF81-CC5E-42DD-8625-7D9FA537F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CDC29C-79F9-4925-BF0A-5C3C0ED8567D}"/>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0BC54D0B-1565-4D59-85CD-74A5F1D30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9DBFE-E302-4C00-AAE5-9E7096DB3561}"/>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592411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A6D6-0262-41B2-ADBB-52CF4DFC45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C5565C-139B-4AF5-B2B0-99A07270AE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31911-79AE-4887-AF45-E620C7C27FA7}"/>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F1671058-D824-4037-97D2-6207748E1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200D6-AFBD-49A5-98D7-9AFADF197698}"/>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02087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19B1F-D8CF-437C-82ED-C72375777B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EBD6E-8B54-490E-847A-BFE7AFAAD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38F07-1BF6-4167-85D9-118B926452BC}"/>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9B413D1C-66EE-42E7-882D-304BF3142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A0073-C998-4F8E-9068-90BE9E8BCEE0}"/>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96859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91310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1386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53D5DA43-102E-C340-B5A3-2171E6C9419E}"/>
              </a:ext>
            </a:extLst>
          </p:cNvPr>
          <p:cNvSpPr txBox="1"/>
          <p:nvPr userDrawn="1"/>
        </p:nvSpPr>
        <p:spPr>
          <a:xfrm>
            <a:off x="9528826" y="6495393"/>
            <a:ext cx="2486258" cy="246221"/>
          </a:xfrm>
          <a:prstGeom prst="rect">
            <a:avLst/>
          </a:prstGeom>
          <a:noFill/>
        </p:spPr>
        <p:txBody>
          <a:bodyPr wrap="none" lIns="0" tIns="0" rIns="0" bIns="0" rtlCol="0">
            <a:spAutoFit/>
          </a:bodyPr>
          <a:lstStyle/>
          <a:p>
            <a:pPr algn="r"/>
            <a:r>
              <a:rPr lang="en-US" sz="1600">
                <a:solidFill>
                  <a:schemeClr val="tx1">
                    <a:lumMod val="50000"/>
                    <a:lumOff val="50000"/>
                  </a:schemeClr>
                </a:solidFill>
              </a:rPr>
              <a:t>#</a:t>
            </a:r>
            <a:r>
              <a:rPr lang="en-US" sz="1600" err="1">
                <a:solidFill>
                  <a:schemeClr val="tx1">
                    <a:lumMod val="50000"/>
                    <a:lumOff val="50000"/>
                  </a:schemeClr>
                </a:solidFill>
              </a:rPr>
              <a:t>msIgniteTour</a:t>
            </a:r>
            <a:r>
              <a:rPr lang="en-US" sz="1600">
                <a:solidFill>
                  <a:schemeClr val="tx1">
                    <a:lumMod val="50000"/>
                    <a:lumOff val="50000"/>
                  </a:schemeClr>
                </a:solidFill>
              </a:rPr>
              <a:t> | @</a:t>
            </a:r>
            <a:r>
              <a:rPr lang="en-US" sz="1600" err="1">
                <a:solidFill>
                  <a:schemeClr val="tx1">
                    <a:lumMod val="50000"/>
                    <a:lumOff val="50000"/>
                  </a:schemeClr>
                </a:solidFill>
              </a:rPr>
              <a:t>damovisa</a:t>
            </a:r>
            <a:endParaRPr lang="en-US" sz="1600">
              <a:solidFill>
                <a:schemeClr val="tx1">
                  <a:lumMod val="50000"/>
                  <a:lumOff val="50000"/>
                </a:schemeClr>
              </a:solidFill>
            </a:endParaRPr>
          </a:p>
        </p:txBody>
      </p:sp>
    </p:spTree>
    <p:extLst>
      <p:ext uri="{BB962C8B-B14F-4D97-AF65-F5344CB8AC3E}">
        <p14:creationId xmlns:p14="http://schemas.microsoft.com/office/powerpoint/2010/main" val="369080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47352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701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497187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946032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010236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DC29-8BC0-4ED4-A5F9-9318C2489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BC39C-20F1-429C-B139-11B2DE039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0B0B-B294-4C26-9519-3A54EBB96D3D}"/>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5B3A798B-C0E2-4037-AC50-79ABAF773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AF4FE-8D4E-4BC0-9A8E-FA1D4FF177FE}"/>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435428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00229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03750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9304198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63664309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2705760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7736096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9855170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644176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0695639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5837650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2860-A295-4213-958A-2B4C6D885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10650F-F27B-40AF-99EC-6CB75AAA0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65FAF3-B826-4675-B41B-AA92CD39E811}"/>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E162AB59-CECA-4F0F-AD52-7B6BA5AA7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EC0D9-45E0-4AA8-8AA5-8EEB0E90170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2604047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0676679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2793319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10930882"/>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8478824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83408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256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560826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748317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3091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147144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8494-A7DD-42B9-8A4D-7845EA247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61373-9CF7-470F-9A86-DAC8E5C10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303BDC-AD64-4529-8B8C-6518713DA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4C36A8-3F2F-483B-BCBC-22F93D414540}"/>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6" name="Footer Placeholder 5">
            <a:extLst>
              <a:ext uri="{FF2B5EF4-FFF2-40B4-BE49-F238E27FC236}">
                <a16:creationId xmlns:a16="http://schemas.microsoft.com/office/drawing/2014/main" id="{FB0DDB98-BEC3-40A8-9C38-7E39B6198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CC8454-569A-4A21-867A-4F46DD0ECBE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99869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34829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3576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3084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18732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6314-A9FB-4231-8448-D978A7F497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B8CE5D-44F4-4E74-9BD5-FB86A1E36C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4F7F19-825A-42EB-906D-2F5EE11EE4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20F919-83CF-409B-AE0F-A875C615C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63A1D-79AC-4A8C-8228-9CC93A75C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667468-934D-4A7E-9A50-27EEE9D68489}"/>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8" name="Footer Placeholder 7">
            <a:extLst>
              <a:ext uri="{FF2B5EF4-FFF2-40B4-BE49-F238E27FC236}">
                <a16:creationId xmlns:a16="http://schemas.microsoft.com/office/drawing/2014/main" id="{B6459BEE-FD76-4C40-B930-C7F22E6873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0E114A-2781-4181-926A-D12792CFF43A}"/>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70960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C731-32EB-4C94-8043-19C32270EF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7FEC4C-BFF8-40A8-BFAB-915F99A9800E}"/>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4" name="Footer Placeholder 3">
            <a:extLst>
              <a:ext uri="{FF2B5EF4-FFF2-40B4-BE49-F238E27FC236}">
                <a16:creationId xmlns:a16="http://schemas.microsoft.com/office/drawing/2014/main" id="{5566504A-AF87-432D-BAB5-E716BFDA59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192491-3631-45C6-BBA8-8691E8313F55}"/>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18987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CC9A1-6ACB-4193-9C5F-FC199615DD54}"/>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3" name="Footer Placeholder 2">
            <a:extLst>
              <a:ext uri="{FF2B5EF4-FFF2-40B4-BE49-F238E27FC236}">
                <a16:creationId xmlns:a16="http://schemas.microsoft.com/office/drawing/2014/main" id="{090015F1-F15F-4B0C-99B4-7152F66A9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265A2B-8D35-460F-8899-1DD756553AE6}"/>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560070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1AB8-FBA0-495F-8E9C-FA4036774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76E9F5-CEC5-4965-876F-5BDA43924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C79A9-99DC-479D-A306-92A8BB8BD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7DDC9-E9A2-4042-B83D-0881709B102D}"/>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6" name="Footer Placeholder 5">
            <a:extLst>
              <a:ext uri="{FF2B5EF4-FFF2-40B4-BE49-F238E27FC236}">
                <a16:creationId xmlns:a16="http://schemas.microsoft.com/office/drawing/2014/main" id="{8C795C12-AE0F-415E-BF02-2FF06E88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A0619-4AC5-45BF-951E-F03C0F48C01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00712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B551-7F12-4DC4-AE4E-1EA50635E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41B2F9-3E4C-4B10-9D29-4AF729645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CF15D7-DF5E-4A21-9B82-A23FF2A3A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16C7A-B7F8-4C46-A419-956D1DC7B72D}"/>
              </a:ext>
            </a:extLst>
          </p:cNvPr>
          <p:cNvSpPr>
            <a:spLocks noGrp="1"/>
          </p:cNvSpPr>
          <p:nvPr>
            <p:ph type="dt" sz="half" idx="10"/>
          </p:nvPr>
        </p:nvSpPr>
        <p:spPr/>
        <p:txBody>
          <a:bodyPr/>
          <a:lstStyle/>
          <a:p>
            <a:fld id="{A076941A-890E-4A5B-8B23-B471183C2BB0}" type="datetimeFigureOut">
              <a:rPr lang="en-US" smtClean="0"/>
              <a:t>8/7/2019</a:t>
            </a:fld>
            <a:endParaRPr lang="en-US"/>
          </a:p>
        </p:txBody>
      </p:sp>
      <p:sp>
        <p:nvSpPr>
          <p:cNvPr id="6" name="Footer Placeholder 5">
            <a:extLst>
              <a:ext uri="{FF2B5EF4-FFF2-40B4-BE49-F238E27FC236}">
                <a16:creationId xmlns:a16="http://schemas.microsoft.com/office/drawing/2014/main" id="{28D62E85-7E34-4A0F-AE32-DE9E4C93FC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997CF-1913-4EDF-9B42-09ECF5FED54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21442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theme" Target="../theme/theme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32D082-4133-4445-B124-5D3C861DD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3A58AC-9759-4202-8DC6-F020B1591E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FB605-64EB-4537-881A-C7311F24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6941A-890E-4A5B-8B23-B471183C2BB0}" type="datetimeFigureOut">
              <a:rPr lang="en-US" smtClean="0"/>
              <a:t>8/7/2019</a:t>
            </a:fld>
            <a:endParaRPr lang="en-US"/>
          </a:p>
        </p:txBody>
      </p:sp>
      <p:sp>
        <p:nvSpPr>
          <p:cNvPr id="5" name="Footer Placeholder 4">
            <a:extLst>
              <a:ext uri="{FF2B5EF4-FFF2-40B4-BE49-F238E27FC236}">
                <a16:creationId xmlns:a16="http://schemas.microsoft.com/office/drawing/2014/main" id="{1B8A277E-1EB9-4F08-9B7F-99044793A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0A3844-5A56-4AA0-AF6C-FAC78151DD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6707D-6039-4C06-AD7F-CCF59237D28C}" type="slidenum">
              <a:rPr lang="en-US" smtClean="0"/>
              <a:t>‹#›</a:t>
            </a:fld>
            <a:endParaRPr lang="en-US"/>
          </a:p>
        </p:txBody>
      </p:sp>
    </p:spTree>
    <p:extLst>
      <p:ext uri="{BB962C8B-B14F-4D97-AF65-F5344CB8AC3E}">
        <p14:creationId xmlns:p14="http://schemas.microsoft.com/office/powerpoint/2010/main" val="1196950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7" r:id="rId15"/>
    <p:sldLayoutId id="214748369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6016204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jpg"/><Relationship Id="rId3" Type="http://schemas.openxmlformats.org/officeDocument/2006/relationships/image" Target="../media/image27.png"/><Relationship Id="rId21" Type="http://schemas.openxmlformats.org/officeDocument/2006/relationships/image" Target="../media/image44.png"/><Relationship Id="rId34" Type="http://schemas.openxmlformats.org/officeDocument/2006/relationships/image" Target="../media/image57.png"/><Relationship Id="rId7" Type="http://schemas.openxmlformats.org/officeDocument/2006/relationships/image" Target="../media/image31.png"/><Relationship Id="rId12" Type="http://schemas.openxmlformats.org/officeDocument/2006/relationships/image" Target="../media/image35.jpg"/><Relationship Id="rId17" Type="http://schemas.openxmlformats.org/officeDocument/2006/relationships/image" Target="../media/image40.jp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jpg"/><Relationship Id="rId5" Type="http://schemas.openxmlformats.org/officeDocument/2006/relationships/image" Target="../media/image29.png"/><Relationship Id="rId15" Type="http://schemas.openxmlformats.org/officeDocument/2006/relationships/image" Target="../media/image38.jp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jp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jpg"/><Relationship Id="rId30" Type="http://schemas.openxmlformats.org/officeDocument/2006/relationships/image" Target="../media/image53.png"/><Relationship Id="rId8"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12"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75.sv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3.png"/><Relationship Id="rId1" Type="http://schemas.openxmlformats.org/officeDocument/2006/relationships/slideLayout" Target="../slideLayouts/slideLayout29.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sv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81.png"/><Relationship Id="rId5" Type="http://schemas.openxmlformats.org/officeDocument/2006/relationships/image" Target="../media/image8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8.png"/><Relationship Id="rId7" Type="http://schemas.openxmlformats.org/officeDocument/2006/relationships/image" Target="../media/image89.sv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88.pn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svg"/></Relationships>
</file>

<file path=ppt/slides/_rels/slide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8.png"/><Relationship Id="rId7" Type="http://schemas.openxmlformats.org/officeDocument/2006/relationships/image" Target="../media/image96.sv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95.png"/><Relationship Id="rId5" Type="http://schemas.openxmlformats.org/officeDocument/2006/relationships/image" Target="../media/image9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svg"/></Relationships>
</file>

<file path=ppt/slides/_rels/slide1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8.png"/><Relationship Id="rId7" Type="http://schemas.openxmlformats.org/officeDocument/2006/relationships/image" Target="../media/image103.sv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102.png"/><Relationship Id="rId5" Type="http://schemas.openxmlformats.org/officeDocument/2006/relationships/image" Target="../media/image101.sv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svg"/></Relationships>
</file>

<file path=ppt/slides/_rels/slide1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60.png"/><Relationship Id="rId21" Type="http://schemas.openxmlformats.org/officeDocument/2006/relationships/image" Target="../media/image121.png"/><Relationship Id="rId7" Type="http://schemas.openxmlformats.org/officeDocument/2006/relationships/image" Target="../media/image110.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107.png"/><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41.xml"/><Relationship Id="rId6" Type="http://schemas.openxmlformats.org/officeDocument/2006/relationships/image" Target="../media/image109.png"/><Relationship Id="rId11" Type="http://schemas.openxmlformats.org/officeDocument/2006/relationships/image" Target="../media/image62.png"/><Relationship Id="rId5" Type="http://schemas.openxmlformats.org/officeDocument/2006/relationships/image" Target="../media/image108.png"/><Relationship Id="rId15" Type="http://schemas.openxmlformats.org/officeDocument/2006/relationships/image" Target="../media/image115.png"/><Relationship Id="rId10" Type="http://schemas.openxmlformats.org/officeDocument/2006/relationships/image" Target="../media/image61.png"/><Relationship Id="rId19" Type="http://schemas.openxmlformats.org/officeDocument/2006/relationships/image" Target="../media/image119.png"/><Relationship Id="rId4" Type="http://schemas.openxmlformats.org/officeDocument/2006/relationships/image" Target="../media/image58.png"/><Relationship Id="rId9" Type="http://schemas.openxmlformats.org/officeDocument/2006/relationships/image" Target="../media/image59.png"/><Relationship Id="rId14" Type="http://schemas.openxmlformats.org/officeDocument/2006/relationships/image" Target="../media/image114.png"/></Relationships>
</file>

<file path=ppt/slides/_rels/slide2.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oving-your-database-to-Azure%2Fm-p%2F284149&amp;data=02%7C01%7Cv-judes%40microsoft.com%7C8a28c85444ae4915bf3f08d6ea3650dc%7C72f988bf86f141af91ab2d7cd011db47%7C1%7C0%7C636953916343802566&amp;sdata=bOc0qKiZNNwNDfrnhmrK8ytI3aatk6BVZy504kiW3jQ%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nam06.safelinks.protection.outlook.com/?url=https%3A%2F%2Fgithub.com%2Fmicrosoft%2FIgniteTheTour%2Ftree%2Fmaster%2FDEV%2520-%2520Building%2520your%2520Applications%2520for%2520the%2520Cloud%2FDEV20&amp;data=02%7C01%7Cv-judes%40microsoft.com%7C8a28c85444ae4915bf3f08d6ea3650dc%7C72f988bf86f141af91ab2d7cd011db47%7C1%7C0%7C636953916343812567&amp;sdata=XimzU6qEWioO4yZoGn6wuf171Zf%2FtCHdRfTWXSe4Wsc%3D&amp;reserved=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3.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r>
              <a:rPr lang="en-US" sz="4902" spc="-49" dirty="0">
                <a:solidFill>
                  <a:srgbClr val="50E6FF"/>
                </a:solidFill>
                <a:latin typeface="Segoe UI Semibold"/>
              </a:rPr>
              <a:t>Deploying your Application</a:t>
            </a:r>
            <a:br>
              <a:rPr lang="en-US" sz="4902" spc="-49" dirty="0">
                <a:solidFill>
                  <a:srgbClr val="50E6FF"/>
                </a:solidFill>
                <a:latin typeface="Segoe UI Semibold"/>
              </a:rPr>
            </a:br>
            <a:r>
              <a:rPr lang="en-US" sz="4902" spc="-49" dirty="0">
                <a:solidFill>
                  <a:srgbClr val="50E6FF"/>
                </a:solidFill>
                <a:latin typeface="Segoe UI Semibold"/>
              </a:rPr>
              <a:t>Faster and Safer</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12101" y="6341968"/>
            <a:ext cx="4033340" cy="51506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p:txBody>
          <a:bodyPr/>
          <a:lstStyle/>
          <a:p>
            <a:r>
              <a:rPr lang="en-US" dirty="0"/>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55367" y="121562"/>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600" dirty="0"/>
              <a:t>We have LOTS of DevOps</a:t>
            </a:r>
          </a:p>
        </p:txBody>
      </p:sp>
    </p:spTree>
    <p:extLst>
      <p:ext uri="{BB962C8B-B14F-4D97-AF65-F5344CB8AC3E}">
        <p14:creationId xmlns:p14="http://schemas.microsoft.com/office/powerpoint/2010/main" val="20041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59915"/>
            <a:ext cx="5383254" cy="767420"/>
            <a:chOff x="6826102" y="3303322"/>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defTabSz="914367"/>
              <a:r>
                <a:rPr lang="en-US" sz="3529" spc="-147" dirty="0">
                  <a:solidFill>
                    <a:srgbClr val="FFFFFF"/>
                  </a:solidFill>
                  <a:latin typeface="Segoe UI Semibold"/>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5094" y="3303322"/>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Use built-in scrum boards and planning tools to help your teams run sprints, stand-ups, and planning meetings.</a:t>
            </a:r>
            <a:endParaRPr lang="en-US" sz="1176">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Securely connect with and push code into your Git repos from any IDE, editor, or Git client.</a:t>
            </a:r>
            <a:endParaRPr lang="en-US" sz="1176">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Add validations and extensions from the marketplace or build your own using web hooks and REST APIs.</a:t>
            </a:r>
            <a:endParaRPr lang="en-US" sz="1176">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5349"/>
            <a:ext cx="6040010" cy="4359690"/>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Test your application where it lives. Complete scripted tests across desktop or web scenarios. Test on-premises application from the cloud and vice-versa.</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Leverage the same test tools across your engineers and user acceptance testing stakeholders. Pay for the tools only when you need them.</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979" y="2140321"/>
            <a:ext cx="280133" cy="298808"/>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Get universal </a:t>
            </a:r>
            <a:r>
              <a:rPr lang="en-GB" sz="1176" err="1">
                <a:solidFill>
                  <a:srgbClr val="595959"/>
                </a:solidFill>
              </a:rPr>
              <a:t>artifact</a:t>
            </a:r>
            <a:r>
              <a:rPr lang="en-GB" sz="1176">
                <a:solidFill>
                  <a:srgbClr val="595959"/>
                </a:solidFill>
              </a:rPr>
              <a:t> management for Maven, </a:t>
            </a:r>
            <a:r>
              <a:rPr lang="en-GB" sz="1176" err="1">
                <a:solidFill>
                  <a:srgbClr val="595959"/>
                </a:solidFill>
              </a:rPr>
              <a:t>npm</a:t>
            </a:r>
            <a:r>
              <a:rPr lang="en-GB" sz="1176">
                <a:solidFill>
                  <a:srgbClr val="595959"/>
                </a:solidFill>
              </a:rPr>
              <a:t>, and NuGet.</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Share packages, and use built-in CI/CD, versioning, and testing.</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Easily share code across small teams and large enterprises.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653725"/>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a:solidFill>
                  <a:schemeClr val="tx1">
                    <a:lumMod val="65000"/>
                    <a:lumOff val="35000"/>
                  </a:schemeClr>
                </a:solidFill>
              </a:rPr>
              <a:t>Mix and match to create </a:t>
            </a:r>
            <a:br>
              <a:rPr lang="en-US" sz="1765">
                <a:solidFill>
                  <a:schemeClr val="tx1">
                    <a:lumMod val="65000"/>
                    <a:lumOff val="35000"/>
                  </a:schemeClr>
                </a:solidFill>
                <a:cs typeface="Segoe UI"/>
              </a:rPr>
            </a:br>
            <a:r>
              <a:rPr lang="en-US" sz="1765">
                <a:solidFill>
                  <a:schemeClr val="tx1">
                    <a:lumMod val="65000"/>
                    <a:lumOff val="35000"/>
                  </a:schemeClr>
                </a:solidFill>
              </a:rPr>
              <a:t>workflows with tools from Microsoft, open source or your favorite 3rd party tools</a:t>
            </a:r>
            <a:endParaRPr lang="en-US" sz="1765">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666974" y="147512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12807" y="1417588"/>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775725" y="149425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472845" y="2150827"/>
            <a:ext cx="939157" cy="1264372"/>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276569" y="133377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35735" y="295498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07269" y="35087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819103" y="250561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63174" y="1687859"/>
            <a:ext cx="281403" cy="297381"/>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48349" y="1503095"/>
            <a:ext cx="305498" cy="321466"/>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85330" y="2653321"/>
            <a:ext cx="340778" cy="340679"/>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40456" y="3631530"/>
            <a:ext cx="398304" cy="398190"/>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91444" y="3092225"/>
            <a:ext cx="352849" cy="360778"/>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673519" y="148469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387082" y="2160444"/>
            <a:ext cx="924248" cy="1264372"/>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183518" y="13146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514388" y="29741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804735" y="3518404"/>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745081" y="25152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925791" y="2660522"/>
            <a:ext cx="281403" cy="305409"/>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864388" y="1635030"/>
            <a:ext cx="289435" cy="289352"/>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73647" y="1476073"/>
            <a:ext cx="289435" cy="297380"/>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646279" y="3166689"/>
            <a:ext cx="384975" cy="290656"/>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976496" y="3628456"/>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786414" y="1673786"/>
            <a:ext cx="1626014"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sz="1765" dirty="0">
                <a:solidFill>
                  <a:schemeClr val="tx1">
                    <a:lumMod val="65000"/>
                    <a:lumOff val="35000"/>
                  </a:schemeClr>
                </a:solidFill>
              </a:rPr>
              <a:t>Azure DevOps lets </a:t>
            </a:r>
            <a:br>
              <a:rPr lang="en-US" sz="1765" dirty="0">
                <a:solidFill>
                  <a:schemeClr val="tx1">
                    <a:lumMod val="65000"/>
                    <a:lumOff val="35000"/>
                  </a:schemeClr>
                </a:solidFill>
                <a:cs typeface="Segoe UI"/>
              </a:rPr>
            </a:br>
            <a:r>
              <a:rPr lang="en-US" sz="1765" dirty="0">
                <a:solidFill>
                  <a:schemeClr val="tx1">
                    <a:lumMod val="65000"/>
                    <a:lumOff val="35000"/>
                  </a:schemeClr>
                </a:solidFill>
              </a:rPr>
              <a:t>developers </a:t>
            </a:r>
            <a:br>
              <a:rPr lang="en-US" sz="1765" dirty="0">
                <a:solidFill>
                  <a:schemeClr val="tx1">
                    <a:lumMod val="65000"/>
                    <a:lumOff val="35000"/>
                  </a:schemeClr>
                </a:solidFill>
                <a:cs typeface="Segoe UI"/>
              </a:rPr>
            </a:br>
            <a:r>
              <a:rPr lang="en-US" sz="1765" dirty="0">
                <a:solidFill>
                  <a:schemeClr val="tx1">
                    <a:lumMod val="65000"/>
                    <a:lumOff val="35000"/>
                  </a:schemeClr>
                </a:solidFill>
              </a:rPr>
              <a:t>choose the tools that</a:t>
            </a:r>
            <a:r>
              <a:rPr lang="en-US" sz="1765" dirty="0">
                <a:solidFill>
                  <a:schemeClr val="tx1">
                    <a:lumMod val="65000"/>
                    <a:lumOff val="35000"/>
                  </a:schemeClr>
                </a:solidFill>
                <a:cs typeface="Segoe UI"/>
              </a:rPr>
              <a:t> </a:t>
            </a:r>
            <a:r>
              <a:rPr lang="en-US" sz="1765"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a:r>
              <a:rPr lang="en-US" sz="1568" dirty="0">
                <a:solidFill>
                  <a:schemeClr val="tx1">
                    <a:lumMod val="65000"/>
                    <a:lumOff val="35000"/>
                  </a:schemeClr>
                </a:solidFill>
              </a:rPr>
              <a:t>Target any cloud, on-prem or both and deploy to the servers you need</a:t>
            </a:r>
            <a:endParaRPr lang="en-US" sz="1568"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443862" y="5635825"/>
            <a:ext cx="313750" cy="394433"/>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Deploying your application faster and safer</a:t>
            </a:r>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4205600540"/>
              </p:ext>
            </p:extLst>
          </p:nvPr>
        </p:nvGraphicFramePr>
        <p:xfrm>
          <a:off x="457200" y="707717"/>
          <a:ext cx="11277601" cy="3068267"/>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54811">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95239">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54811">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54811">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54811">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200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54811">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45920">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3</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3</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06067">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a:solidFill>
                            <a:schemeClr val="tx1"/>
                          </a:solidFill>
                          <a:latin typeface="+mn-lt"/>
                        </a:rPr>
                        <a:t>(done)</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2197857"/>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26423" y="210258"/>
            <a:ext cx="11336039" cy="757914"/>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201885" y="6449407"/>
            <a:ext cx="5560577" cy="248925"/>
          </a:xfrm>
          <a:prstGeom prst="rect">
            <a:avLst/>
          </a:prstGeom>
          <a:noFill/>
        </p:spPr>
        <p:txBody>
          <a:bodyPr wrap="square" rtlCol="0">
            <a:spAutoFit/>
          </a:bodyPr>
          <a:lstStyle/>
          <a:p>
            <a:pPr algn="r"/>
            <a:r>
              <a:rPr lang="en-GB" sz="1029" dirty="0">
                <a:solidFill>
                  <a:schemeClr val="accent6"/>
                </a:solidFill>
              </a:rPr>
              <a:t>Data: Internal Microsoft engineering system activity, August 2018</a:t>
            </a:r>
            <a:endParaRPr lang="en-US" sz="1029"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26424" y="2144337"/>
            <a:ext cx="2001393" cy="2001393"/>
          </a:xfrm>
          <a:prstGeom prst="rect">
            <a:avLst/>
          </a:prstGeom>
          <a:solidFill>
            <a:schemeClr val="accent1">
              <a:lumMod val="75000"/>
            </a:schemeClr>
          </a:solidFill>
        </p:spPr>
        <p:txBody>
          <a:bodyPr wrap="square" lIns="88231" tIns="88231" bIns="88231" rtlCol="0" anchor="b">
            <a:noAutofit/>
          </a:bodyPr>
          <a:lstStyle/>
          <a:p>
            <a:r>
              <a:rPr lang="en-GB" sz="4705" dirty="0">
                <a:solidFill>
                  <a:schemeClr val="bg1"/>
                </a:solidFill>
                <a:latin typeface="+mj-lt"/>
              </a:rPr>
              <a:t>372k</a:t>
            </a:r>
          </a:p>
          <a:p>
            <a:r>
              <a:rPr lang="en-GB" sz="1372"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26423" y="4272147"/>
            <a:ext cx="2001393" cy="2001393"/>
          </a:xfrm>
          <a:prstGeom prst="rect">
            <a:avLst/>
          </a:prstGeom>
          <a:solidFill>
            <a:schemeClr val="accent5">
              <a:lumMod val="75000"/>
            </a:schemeClr>
          </a:solidFill>
        </p:spPr>
        <p:txBody>
          <a:bodyPr wrap="square" lIns="88231" tIns="88231" bIns="88231" rtlCol="0" anchor="b">
            <a:noAutofit/>
          </a:bodyPr>
          <a:lstStyle/>
          <a:p>
            <a:r>
              <a:rPr lang="en-GB" sz="4705" dirty="0">
                <a:solidFill>
                  <a:schemeClr val="bg1"/>
                </a:solidFill>
                <a:latin typeface="+mj-lt"/>
              </a:rPr>
              <a:t>2m </a:t>
            </a:r>
            <a:endParaRPr lang="en-GB" sz="1372" dirty="0">
              <a:solidFill>
                <a:schemeClr val="bg1"/>
              </a:solidFill>
              <a:latin typeface="+mj-lt"/>
            </a:endParaRPr>
          </a:p>
          <a:p>
            <a:r>
              <a:rPr lang="en-GB" sz="1372" dirty="0">
                <a:solidFill>
                  <a:schemeClr val="bg1"/>
                </a:solidFill>
              </a:rPr>
              <a:t>Git commits per month </a:t>
            </a:r>
          </a:p>
          <a:p>
            <a:endParaRPr lang="en-US" sz="1372"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783028" y="2144337"/>
            <a:ext cx="4979436" cy="4153925"/>
          </a:xfrm>
          <a:prstGeom prst="rect">
            <a:avLst/>
          </a:prstGeom>
          <a:solidFill>
            <a:srgbClr val="0078D7"/>
          </a:solidFill>
        </p:spPr>
        <p:txBody>
          <a:bodyPr wrap="square" lIns="176462" tIns="176462" rIns="176462" bIns="176462" rtlCol="0" anchor="b">
            <a:noAutofit/>
          </a:bodyPr>
          <a:lstStyle/>
          <a:p>
            <a:r>
              <a:rPr lang="en-GB" sz="9411" dirty="0">
                <a:solidFill>
                  <a:schemeClr val="bg1"/>
                </a:solidFill>
                <a:latin typeface="+mj-lt"/>
              </a:rPr>
              <a:t>78,000</a:t>
            </a:r>
          </a:p>
          <a:p>
            <a:r>
              <a:rPr lang="en-GB" sz="1961" dirty="0">
                <a:solidFill>
                  <a:schemeClr val="bg1"/>
                </a:solidFill>
              </a:rPr>
              <a:t>Deployments per day</a:t>
            </a:r>
            <a:endParaRPr lang="en-US" sz="4705"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45293" y="2143687"/>
            <a:ext cx="2001392" cy="2001392"/>
          </a:xfrm>
          <a:prstGeom prst="rect">
            <a:avLst/>
          </a:prstGeom>
          <a:solidFill>
            <a:schemeClr val="accent3">
              <a:lumMod val="50000"/>
            </a:schemeClr>
          </a:solidFill>
        </p:spPr>
        <p:txBody>
          <a:bodyPr wrap="square" lIns="88231" tIns="88231" bIns="88231" rtlCol="0" anchor="b">
            <a:noAutofit/>
          </a:bodyPr>
          <a:lstStyle/>
          <a:p>
            <a:r>
              <a:rPr lang="en-GB" sz="4705" dirty="0">
                <a:solidFill>
                  <a:schemeClr val="bg1"/>
                </a:solidFill>
                <a:latin typeface="+mj-lt"/>
              </a:rPr>
              <a:t>4.4m </a:t>
            </a:r>
            <a:endParaRPr lang="en-GB" sz="1372" dirty="0">
              <a:solidFill>
                <a:schemeClr val="bg1"/>
              </a:solidFill>
              <a:latin typeface="+mj-lt"/>
            </a:endParaRPr>
          </a:p>
          <a:p>
            <a:r>
              <a:rPr lang="en-GB" sz="1372" dirty="0">
                <a:solidFill>
                  <a:schemeClr val="bg1"/>
                </a:solidFill>
              </a:rPr>
              <a:t>Builds per month</a:t>
            </a:r>
          </a:p>
          <a:p>
            <a:r>
              <a:rPr lang="en-GB" sz="1372"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45293" y="4296222"/>
            <a:ext cx="1977317" cy="1977317"/>
          </a:xfrm>
          <a:prstGeom prst="rect">
            <a:avLst/>
          </a:prstGeom>
          <a:solidFill>
            <a:srgbClr val="00BCF2"/>
          </a:solidFill>
        </p:spPr>
        <p:txBody>
          <a:bodyPr wrap="square" lIns="88231" tIns="88231" bIns="88231" rtlCol="0" anchor="b">
            <a:noAutofit/>
          </a:bodyPr>
          <a:lstStyle/>
          <a:p>
            <a:r>
              <a:rPr lang="en-GB" sz="4705">
                <a:solidFill>
                  <a:schemeClr val="bg1"/>
                </a:solidFill>
                <a:latin typeface="+mj-lt"/>
              </a:rPr>
              <a:t>500m</a:t>
            </a:r>
            <a:r>
              <a:rPr lang="en-GB" sz="4705">
                <a:solidFill>
                  <a:schemeClr val="bg1"/>
                </a:solidFill>
              </a:rPr>
              <a:t> </a:t>
            </a:r>
            <a:r>
              <a:rPr lang="en-GB" sz="1372">
                <a:solidFill>
                  <a:schemeClr val="bg1"/>
                </a:solidFill>
              </a:rPr>
              <a:t>Test executions per day </a:t>
            </a:r>
          </a:p>
          <a:p>
            <a:endParaRPr lang="en-US" sz="1372">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640086" y="4296222"/>
            <a:ext cx="2025465" cy="1977318"/>
          </a:xfrm>
          <a:prstGeom prst="rect">
            <a:avLst/>
          </a:prstGeom>
          <a:solidFill>
            <a:schemeClr val="accent4"/>
          </a:solidFill>
        </p:spPr>
        <p:txBody>
          <a:bodyPr wrap="square" lIns="88231" tIns="88231" bIns="88231" rtlCol="0" anchor="b">
            <a:noAutofit/>
          </a:bodyPr>
          <a:lstStyle/>
          <a:p>
            <a:r>
              <a:rPr lang="en-GB" sz="4705">
                <a:solidFill>
                  <a:schemeClr val="bg1"/>
                </a:solidFill>
                <a:latin typeface="+mj-lt"/>
              </a:rPr>
              <a:t>500k</a:t>
            </a:r>
          </a:p>
          <a:p>
            <a:r>
              <a:rPr lang="en-GB" sz="1372">
                <a:solidFill>
                  <a:schemeClr val="bg1"/>
                </a:solidFill>
              </a:rPr>
              <a:t>Work items updated per day</a:t>
            </a:r>
            <a:endParaRPr lang="en-US" sz="1372">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664161" y="2143686"/>
            <a:ext cx="2001391" cy="2001391"/>
          </a:xfrm>
          <a:prstGeom prst="rect">
            <a:avLst/>
          </a:prstGeom>
          <a:solidFill>
            <a:schemeClr val="accent2"/>
          </a:solidFill>
        </p:spPr>
        <p:txBody>
          <a:bodyPr wrap="square" lIns="88231" tIns="88231" bIns="88231" rtlCol="0" anchor="b">
            <a:noAutofit/>
          </a:bodyPr>
          <a:lstStyle/>
          <a:p>
            <a:r>
              <a:rPr lang="en-GB" sz="4705">
                <a:solidFill>
                  <a:schemeClr val="bg1"/>
                </a:solidFill>
                <a:latin typeface="+mj-lt"/>
              </a:rPr>
              <a:t>5m</a:t>
            </a:r>
          </a:p>
          <a:p>
            <a:r>
              <a:rPr lang="en-GB" sz="1372">
                <a:solidFill>
                  <a:schemeClr val="bg1"/>
                </a:solidFill>
              </a:rPr>
              <a:t>Work items viewed per day</a:t>
            </a:r>
            <a:endParaRPr lang="en-US" sz="3529">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26423" y="904319"/>
            <a:ext cx="11336039" cy="362072"/>
          </a:xfrm>
          <a:prstGeom prst="rect">
            <a:avLst/>
          </a:prstGeom>
        </p:spPr>
        <p:txBody>
          <a:bodyPr wrap="square" lIns="0" rIns="0">
            <a:spAutoFit/>
          </a:bodyPr>
          <a:lstStyle/>
          <a:p>
            <a:r>
              <a:rPr lang="en-US" sz="1765" kern="0" dirty="0">
                <a:cs typeface="Segoe UI Semilight" panose="020B0402040204020203" pitchFamily="34" charset="0"/>
              </a:rPr>
              <a:t>Azure DevOps is the toolchain of choice for Microsoft engineering with over 90,000 internal users</a:t>
            </a:r>
            <a:endParaRPr lang="en-US" sz="1765"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26423" y="1452215"/>
            <a:ext cx="5500162" cy="420037"/>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01698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3929922" cy="307777"/>
          </a:xfrm>
          <a:prstGeom prst="rect">
            <a:avLst/>
          </a:prstGeom>
          <a:noFill/>
        </p:spPr>
        <p:txBody>
          <a:bodyPr wrap="none" lIns="0" tIns="0" rIns="0" bIns="0" rtlCol="0" anchor="t">
            <a:spAutoFit/>
          </a:bodyPr>
          <a:lstStyle/>
          <a:p>
            <a:pPr algn="l"/>
            <a:r>
              <a:rPr lang="en-US" sz="2000">
                <a:solidFill>
                  <a:srgbClr val="00188F"/>
                </a:solidFill>
                <a:latin typeface="+mj-lt"/>
              </a:rPr>
              <a:t>https://aka.ms/AzureDevOpsDocs</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lstStyle/>
          <a:p>
            <a:pPr marL="0" indent="0">
              <a:buNone/>
            </a:pPr>
            <a:r>
              <a:rPr lang="en-US"/>
              <a:t>Azure DevOps documentation has </a:t>
            </a:r>
            <a:r>
              <a:rPr lang="en-US" err="1"/>
              <a:t>quickstarts</a:t>
            </a:r>
            <a:r>
              <a:rPr lang="en-US"/>
              <a:t> and all the reference material you could need</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3874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4511620" cy="307777"/>
          </a:xfrm>
          <a:prstGeom prst="rect">
            <a:avLst/>
          </a:prstGeom>
          <a:noFill/>
        </p:spPr>
        <p:txBody>
          <a:bodyPr wrap="none" lIns="0" tIns="0" rIns="0" bIns="0" rtlCol="0" anchor="t">
            <a:spAutoFit/>
          </a:bodyPr>
          <a:lstStyle/>
          <a:p>
            <a:pPr algn="l"/>
            <a:r>
              <a:rPr lang="en-US" sz="2000">
                <a:solidFill>
                  <a:srgbClr val="00188F"/>
                </a:solidFill>
                <a:latin typeface="+mj-lt"/>
              </a:rPr>
              <a:t>https://aka.ms/DevOpsResourceCenter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lstStyle/>
          <a:p>
            <a:pPr marL="0" indent="0">
              <a:buNone/>
            </a:pPr>
            <a:r>
              <a:rPr lang="en-US"/>
              <a:t>The DevOps Resource Center is a great starting point for everything DevOps at Microsoft</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69277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Wrap up</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49963" y="1268062"/>
            <a:ext cx="7395531" cy="2960811"/>
          </a:xfrm>
        </p:spPr>
        <p:txBody>
          <a:bodyPr/>
          <a:lstStyle/>
          <a:p>
            <a:pPr marL="533400" indent="-457200">
              <a:spcBef>
                <a:spcPts val="600"/>
              </a:spcBef>
              <a:buSzPts val="2400"/>
              <a:buFont typeface="Arial" panose="020B0604020202020204" pitchFamily="34" charset="0"/>
              <a:buChar char="•"/>
            </a:pPr>
            <a:r>
              <a:rPr lang="en-US" dirty="0"/>
              <a:t>Learned what DevOps is an isn’t</a:t>
            </a:r>
          </a:p>
          <a:p>
            <a:pPr marL="533400" indent="-457200">
              <a:spcBef>
                <a:spcPts val="600"/>
              </a:spcBef>
              <a:buSzPts val="2400"/>
              <a:buFont typeface="Arial" panose="020B0604020202020204" pitchFamily="34" charset="0"/>
              <a:buChar char="•"/>
            </a:pPr>
            <a:r>
              <a:rPr lang="en-US" dirty="0"/>
              <a:t>Discovered what Azure can do to support your DevOps journey</a:t>
            </a:r>
          </a:p>
          <a:p>
            <a:pPr marL="533400" indent="-457200">
              <a:spcBef>
                <a:spcPts val="600"/>
              </a:spcBef>
              <a:buSzPts val="2400"/>
              <a:buFont typeface="Arial" panose="020B0604020202020204" pitchFamily="34" charset="0"/>
              <a:buChar char="•"/>
            </a:pPr>
            <a:r>
              <a:rPr lang="en-US" dirty="0"/>
              <a:t>Reviewed resources available to get started</a:t>
            </a:r>
          </a:p>
          <a:p>
            <a:pPr marL="533400" indent="-457200">
              <a:spcBef>
                <a:spcPts val="0"/>
              </a:spcBef>
              <a:buSzPts val="2400"/>
              <a:buFont typeface="Arial" panose="020B0604020202020204" pitchFamily="34" charset="0"/>
              <a:buChar char="•"/>
            </a:pPr>
            <a:endParaRPr lang="en-US" dirty="0"/>
          </a:p>
          <a:p>
            <a:pPr marL="533400" indent="-457200">
              <a:spcBef>
                <a:spcPts val="0"/>
              </a:spcBef>
              <a:buSzPts val="2400"/>
            </a:pPr>
            <a:endParaRPr lang="en-US" dirty="0"/>
          </a:p>
          <a:p>
            <a:pPr marL="533400" indent="-457200">
              <a:spcBef>
                <a:spcPts val="0"/>
              </a:spcBef>
              <a:buSzPts val="2400"/>
            </a:pP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3"/>
          <a:stretch>
            <a:fillRect/>
          </a:stretch>
        </p:blipFill>
        <p:spPr>
          <a:xfrm>
            <a:off x="6683334" y="1327920"/>
            <a:ext cx="6079771" cy="3211807"/>
          </a:xfrm>
          <a:prstGeom prst="rect">
            <a:avLst/>
          </a:prstGeom>
        </p:spPr>
      </p:pic>
      <p:sp>
        <p:nvSpPr>
          <p:cNvPr id="2" name="Rectangle 1">
            <a:extLst>
              <a:ext uri="{FF2B5EF4-FFF2-40B4-BE49-F238E27FC236}">
                <a16:creationId xmlns:a16="http://schemas.microsoft.com/office/drawing/2014/main" id="{62A96168-BCC6-C84B-BD9B-38BEBEDEF75A}"/>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3" name="Rectangle 2">
            <a:extLst>
              <a:ext uri="{FF2B5EF4-FFF2-40B4-BE49-F238E27FC236}">
                <a16:creationId xmlns:a16="http://schemas.microsoft.com/office/drawing/2014/main" id="{1F3EC7C8-5C3E-1043-B46A-58B96FE07EBD}"/>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4" name="Rectangle 3">
            <a:extLst>
              <a:ext uri="{FF2B5EF4-FFF2-40B4-BE49-F238E27FC236}">
                <a16:creationId xmlns:a16="http://schemas.microsoft.com/office/drawing/2014/main" id="{CE1838BC-DBF7-4AF5-8450-C5004990766B}"/>
              </a:ext>
            </a:extLst>
          </p:cNvPr>
          <p:cNvSpPr/>
          <p:nvPr/>
        </p:nvSpPr>
        <p:spPr>
          <a:xfrm>
            <a:off x="353045" y="5384317"/>
            <a:ext cx="10883749" cy="646331"/>
          </a:xfrm>
          <a:prstGeom prst="rect">
            <a:avLst/>
          </a:prstGeom>
        </p:spPr>
        <p:txBody>
          <a:bodyPr wrap="none">
            <a:spAutoFit/>
          </a:bodyPr>
          <a:lstStyle/>
          <a:p>
            <a:r>
              <a:rPr lang="en-US" sz="3600" dirty="0"/>
              <a:t>Up Next: Deploy a web app using Azure </a:t>
            </a:r>
            <a:r>
              <a:rPr lang="en-US" sz="3600"/>
              <a:t>DevOps Pipelines</a:t>
            </a:r>
            <a:endParaRPr lang="en-US" sz="3600" dirty="0"/>
          </a:p>
        </p:txBody>
      </p:sp>
    </p:spTree>
    <p:extLst>
      <p:ext uri="{BB962C8B-B14F-4D97-AF65-F5344CB8AC3E}">
        <p14:creationId xmlns:p14="http://schemas.microsoft.com/office/powerpoint/2010/main" val="241724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Goals for this session</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86740" y="1435497"/>
            <a:ext cx="6987405" cy="2419124"/>
          </a:xfrm>
        </p:spPr>
        <p:txBody>
          <a:bodyPr/>
          <a:lstStyle/>
          <a:p>
            <a:pPr marL="533400" indent="-457200">
              <a:spcBef>
                <a:spcPts val="600"/>
              </a:spcBef>
              <a:buSzPts val="2400"/>
              <a:buFont typeface="Arial" panose="020B0604020202020204" pitchFamily="34" charset="0"/>
              <a:buChar char="•"/>
            </a:pPr>
            <a:endParaRPr lang="en-US" dirty="0"/>
          </a:p>
          <a:p>
            <a:pPr marL="533400" indent="-457200">
              <a:spcBef>
                <a:spcPts val="0"/>
              </a:spcBef>
              <a:buSzPts val="2400"/>
              <a:buFont typeface="Arial" panose="020B0604020202020204" pitchFamily="34" charset="0"/>
              <a:buChar char="•"/>
            </a:pPr>
            <a:r>
              <a:rPr lang="en-US" dirty="0"/>
              <a:t>Learn what DevOps is and isn’t</a:t>
            </a:r>
          </a:p>
          <a:p>
            <a:pPr marL="533400" indent="-457200">
              <a:spcBef>
                <a:spcPts val="0"/>
              </a:spcBef>
              <a:buSzPts val="2400"/>
              <a:buFont typeface="Arial" panose="020B0604020202020204" pitchFamily="34" charset="0"/>
              <a:buChar char="•"/>
            </a:pPr>
            <a:r>
              <a:rPr lang="en-US" dirty="0"/>
              <a:t>How does Azure support DevOps</a:t>
            </a:r>
          </a:p>
          <a:p>
            <a:pPr marL="533400" indent="-457200">
              <a:spcBef>
                <a:spcPts val="0"/>
              </a:spcBef>
              <a:buSzPts val="2400"/>
              <a:buFont typeface="Arial" panose="020B0604020202020204" pitchFamily="34" charset="0"/>
              <a:buChar char="•"/>
            </a:pPr>
            <a:r>
              <a:rPr lang="en-US" dirty="0"/>
              <a:t>What resources are available to help your organization move to DevOps</a:t>
            </a:r>
          </a:p>
          <a:p>
            <a:pPr marL="533400" indent="-457200">
              <a:spcBef>
                <a:spcPts val="0"/>
              </a:spcBef>
              <a:buSzPts val="2400"/>
            </a:pP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3"/>
          <a:stretch>
            <a:fillRect/>
          </a:stretch>
        </p:blipFill>
        <p:spPr>
          <a:xfrm>
            <a:off x="6683334" y="1327920"/>
            <a:ext cx="6079771" cy="3211807"/>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4C4F-B4A6-644E-89EA-0AA7FDEE50A7}"/>
              </a:ext>
            </a:extLst>
          </p:cNvPr>
          <p:cNvSpPr>
            <a:spLocks noGrp="1"/>
          </p:cNvSpPr>
          <p:nvPr>
            <p:ph type="title"/>
          </p:nvPr>
        </p:nvSpPr>
        <p:spPr>
          <a:xfrm>
            <a:off x="225949" y="137591"/>
            <a:ext cx="10515600" cy="1325563"/>
          </a:xfrm>
        </p:spPr>
        <p:txBody>
          <a:bodyPr/>
          <a:lstStyle/>
          <a:p>
            <a:r>
              <a:rPr lang="en-US" dirty="0"/>
              <a:t>What is DevOps?</a:t>
            </a:r>
          </a:p>
        </p:txBody>
      </p:sp>
      <p:pic>
        <p:nvPicPr>
          <p:cNvPr id="4" name="Picture 3">
            <a:extLst>
              <a:ext uri="{FF2B5EF4-FFF2-40B4-BE49-F238E27FC236}">
                <a16:creationId xmlns:a16="http://schemas.microsoft.com/office/drawing/2014/main" id="{9AA42D79-9630-CD4F-8872-ABFBB1CCC21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7449" y="1175877"/>
            <a:ext cx="5605460" cy="5605460"/>
          </a:xfrm>
          <a:prstGeom prst="rect">
            <a:avLst/>
          </a:prstGeom>
        </p:spPr>
      </p:pic>
      <p:grpSp>
        <p:nvGrpSpPr>
          <p:cNvPr id="5" name="Group 4">
            <a:extLst>
              <a:ext uri="{FF2B5EF4-FFF2-40B4-BE49-F238E27FC236}">
                <a16:creationId xmlns:a16="http://schemas.microsoft.com/office/drawing/2014/main" id="{AA6E264A-C656-1842-8B9B-4931D36218AD}"/>
              </a:ext>
            </a:extLst>
          </p:cNvPr>
          <p:cNvGrpSpPr/>
          <p:nvPr/>
        </p:nvGrpSpPr>
        <p:grpSpPr>
          <a:xfrm>
            <a:off x="2214304" y="4018539"/>
            <a:ext cx="2035880" cy="882306"/>
            <a:chOff x="2259794" y="4146834"/>
            <a:chExt cx="2036457" cy="882557"/>
          </a:xfrm>
          <a:solidFill>
            <a:schemeClr val="tx1">
              <a:lumMod val="75000"/>
              <a:lumOff val="25000"/>
            </a:schemeClr>
          </a:solidFill>
        </p:grpSpPr>
        <p:sp>
          <p:nvSpPr>
            <p:cNvPr id="6" name="Right Triangle 5">
              <a:extLst>
                <a:ext uri="{FF2B5EF4-FFF2-40B4-BE49-F238E27FC236}">
                  <a16:creationId xmlns:a16="http://schemas.microsoft.com/office/drawing/2014/main" id="{BCC0514E-C719-1844-885F-67620C472BBA}"/>
                </a:ext>
              </a:extLst>
            </p:cNvPr>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B440DE6-A817-8248-BE81-8D803AB4B66E}"/>
                </a:ext>
              </a:extLst>
            </p:cNvPr>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It’s Development and</a:t>
              </a:r>
              <a:br>
                <a:rPr lang="en-US" sz="1200" b="1" i="1">
                  <a:solidFill>
                    <a:srgbClr val="FBFBFB"/>
                  </a:solidFill>
                  <a:latin typeface="Bodoni MT"/>
                  <a:cs typeface="Bodoni Std Bold Italic"/>
                </a:rPr>
              </a:br>
              <a:r>
                <a:rPr lang="en-US" sz="1200" b="1" i="1">
                  <a:solidFill>
                    <a:srgbClr val="FBFBFB"/>
                  </a:solidFill>
                  <a:latin typeface="Bodoni MT"/>
                  <a:cs typeface="Bodoni Std Bold Italic"/>
                </a:rPr>
                <a:t>Operations collaboration</a:t>
              </a:r>
            </a:p>
          </p:txBody>
        </p:sp>
      </p:grpSp>
      <p:sp>
        <p:nvSpPr>
          <p:cNvPr id="8" name="Right Triangle 7">
            <a:extLst>
              <a:ext uri="{FF2B5EF4-FFF2-40B4-BE49-F238E27FC236}">
                <a16:creationId xmlns:a16="http://schemas.microsoft.com/office/drawing/2014/main" id="{8AB14E6D-EC49-854B-BDC3-A3DB546D9A7D}"/>
              </a:ext>
            </a:extLst>
          </p:cNvPr>
          <p:cNvSpPr/>
          <p:nvPr/>
        </p:nvSpPr>
        <p:spPr bwMode="auto">
          <a:xfrm flipH="1" flipV="1">
            <a:off x="5804019" y="1850790"/>
            <a:ext cx="186322" cy="253391"/>
          </a:xfrm>
          <a:prstGeom prst="rtTriangle">
            <a:avLst/>
          </a:pr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A3E3628-6F10-2B4F-8735-B3698BB5FF6C}"/>
              </a:ext>
            </a:extLst>
          </p:cNvPr>
          <p:cNvSpPr/>
          <p:nvPr/>
        </p:nvSpPr>
        <p:spPr>
          <a:xfrm>
            <a:off x="5145116" y="1491550"/>
            <a:ext cx="1314672" cy="38428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It’s a job title</a:t>
            </a:r>
          </a:p>
        </p:txBody>
      </p:sp>
      <p:grpSp>
        <p:nvGrpSpPr>
          <p:cNvPr id="10" name="Group 9">
            <a:extLst>
              <a:ext uri="{FF2B5EF4-FFF2-40B4-BE49-F238E27FC236}">
                <a16:creationId xmlns:a16="http://schemas.microsoft.com/office/drawing/2014/main" id="{821AAB4B-68DC-CC41-8816-0ABAD6CE8851}"/>
              </a:ext>
            </a:extLst>
          </p:cNvPr>
          <p:cNvGrpSpPr/>
          <p:nvPr/>
        </p:nvGrpSpPr>
        <p:grpSpPr>
          <a:xfrm>
            <a:off x="5748390" y="3410561"/>
            <a:ext cx="1504597" cy="686190"/>
            <a:chOff x="5229616" y="3272179"/>
            <a:chExt cx="1505024" cy="686386"/>
          </a:xfrm>
          <a:solidFill>
            <a:schemeClr val="tx1">
              <a:lumMod val="75000"/>
              <a:lumOff val="25000"/>
            </a:schemeClr>
          </a:solidFill>
        </p:grpSpPr>
        <p:sp>
          <p:nvSpPr>
            <p:cNvPr id="11" name="Right Triangle 10">
              <a:extLst>
                <a:ext uri="{FF2B5EF4-FFF2-40B4-BE49-F238E27FC236}">
                  <a16:creationId xmlns:a16="http://schemas.microsoft.com/office/drawing/2014/main" id="{0816F205-BCF9-3340-8453-7B66A542F630}"/>
                </a:ext>
              </a:extLst>
            </p:cNvPr>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1218A9F1-1C8B-5344-A274-FB09B7E0D01D}"/>
                </a:ext>
              </a:extLst>
            </p:cNvPr>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It’s automation</a:t>
              </a:r>
            </a:p>
          </p:txBody>
        </p:sp>
      </p:grpSp>
      <p:grpSp>
        <p:nvGrpSpPr>
          <p:cNvPr id="13" name="Group 12">
            <a:extLst>
              <a:ext uri="{FF2B5EF4-FFF2-40B4-BE49-F238E27FC236}">
                <a16:creationId xmlns:a16="http://schemas.microsoft.com/office/drawing/2014/main" id="{6E5B9D7E-0334-DF4E-A487-FE61BAD4AF0A}"/>
              </a:ext>
            </a:extLst>
          </p:cNvPr>
          <p:cNvGrpSpPr/>
          <p:nvPr/>
        </p:nvGrpSpPr>
        <p:grpSpPr>
          <a:xfrm>
            <a:off x="7627716" y="3993348"/>
            <a:ext cx="1725280" cy="885471"/>
            <a:chOff x="9432099" y="2218807"/>
            <a:chExt cx="1725768" cy="885723"/>
          </a:xfrm>
          <a:solidFill>
            <a:schemeClr val="tx1">
              <a:lumMod val="75000"/>
              <a:lumOff val="25000"/>
            </a:schemeClr>
          </a:solidFill>
        </p:grpSpPr>
        <p:sp>
          <p:nvSpPr>
            <p:cNvPr id="14" name="Right Triangle 13">
              <a:extLst>
                <a:ext uri="{FF2B5EF4-FFF2-40B4-BE49-F238E27FC236}">
                  <a16:creationId xmlns:a16="http://schemas.microsoft.com/office/drawing/2014/main" id="{86C85054-CFEA-B043-BCA9-F3BC9E97E62D}"/>
                </a:ext>
              </a:extLst>
            </p:cNvPr>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DDAFCBF9-E23B-9849-A368-2A8215075C90}"/>
                </a:ext>
              </a:extLst>
            </p:cNvPr>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123108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defTabSz="914314">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latin typeface="Segoe UI"/>
              </a:endParaRPr>
            </a:p>
          </p:txBody>
        </p:sp>
      </p:grpSp>
      <p:grpSp>
        <p:nvGrpSpPr>
          <p:cNvPr id="2" name="Group 1">
            <a:extLst>
              <a:ext uri="{FF2B5EF4-FFF2-40B4-BE49-F238E27FC236}">
                <a16:creationId xmlns:a16="http://schemas.microsoft.com/office/drawing/2014/main" id="{5B2102D3-A62E-4D77-AED2-14CD7C0349C6}"/>
              </a:ext>
            </a:extLst>
          </p:cNvPr>
          <p:cNvGrpSpPr/>
          <p:nvPr/>
        </p:nvGrpSpPr>
        <p:grpSpPr>
          <a:xfrm>
            <a:off x="6006615" y="997240"/>
            <a:ext cx="5849147" cy="5125910"/>
            <a:chOff x="6127059" y="1016740"/>
            <a:chExt cx="5966435" cy="5228695"/>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rgbClr val="0078D7"/>
                    </a:solidFill>
                    <a:latin typeface="Segoe UI"/>
                    <a:cs typeface="Segoe UI Semilight" panose="020B0402040204020203" pitchFamily="34" charset="0"/>
                  </a:rPr>
                  <a:t>Continuous</a:t>
                </a:r>
                <a:br>
                  <a:rPr lang="en-US" sz="1765" spc="10" dirty="0">
                    <a:ln w="3175">
                      <a:noFill/>
                    </a:ln>
                    <a:solidFill>
                      <a:srgbClr val="0078D7"/>
                    </a:solidFill>
                    <a:latin typeface="Segoe UI"/>
                    <a:cs typeface="Segoe UI Semilight" panose="020B0402040204020203" pitchFamily="34" charset="0"/>
                  </a:rPr>
                </a:br>
                <a:r>
                  <a:rPr lang="en-US" sz="1765" spc="10" dirty="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79285" tIns="143428" rIns="179285" bIns="143428" rtlCol="0">
              <a:spAutoFit/>
            </a:bodyPr>
            <a:lstStyle/>
            <a:p>
              <a:pPr defTabSz="914314">
                <a:lnSpc>
                  <a:spcPct val="90000"/>
                </a:lnSpc>
                <a:spcAft>
                  <a:spcPts val="588"/>
                </a:spcAft>
              </a:pPr>
              <a:r>
                <a:rPr lang="en-US" sz="1568" dirty="0">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79285" tIns="143428" rIns="179285" bIns="143428" rtlCol="0">
              <a:spAutoFit/>
            </a:bodyPr>
            <a:lstStyle/>
            <a:p>
              <a:pPr defTabSz="914314">
                <a:lnSpc>
                  <a:spcPct val="90000"/>
                </a:lnSpc>
                <a:spcAft>
                  <a:spcPts val="588"/>
                </a:spcAft>
              </a:pPr>
              <a:r>
                <a:rPr lang="en-US" sz="1568" dirty="0">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solidFill>
                    <a:srgbClr val="0078D7"/>
                  </a:solidFill>
                  <a:latin typeface="Segoe UI"/>
                  <a:ea typeface="Segoe UI" pitchFamily="34" charset="0"/>
                  <a:cs typeface="Segoe UI" pitchFamily="34" charset="0"/>
                </a:rPr>
                <a:t>Monitor </a:t>
              </a:r>
              <a:br>
                <a:rPr lang="en-US" sz="1568" dirty="0">
                  <a:solidFill>
                    <a:srgbClr val="0078D7"/>
                  </a:solidFill>
                  <a:latin typeface="Segoe UI"/>
                  <a:ea typeface="Segoe UI" pitchFamily="34" charset="0"/>
                  <a:cs typeface="Segoe UI" pitchFamily="34" charset="0"/>
                </a:rPr>
              </a:br>
              <a:r>
                <a:rPr lang="en-US" sz="1568" dirty="0">
                  <a:solidFill>
                    <a:srgbClr val="0078D7"/>
                  </a:solidFill>
                  <a:latin typeface="Segoe UI"/>
                  <a:ea typeface="Segoe UI" pitchFamily="34" charset="0"/>
                  <a:cs typeface="Segoe UI" pitchFamily="34" charset="0"/>
                </a:rPr>
                <a:t>&amp; </a:t>
              </a:r>
              <a:br>
                <a:rPr lang="en-US" sz="1568" dirty="0">
                  <a:solidFill>
                    <a:srgbClr val="0078D7"/>
                  </a:solidFill>
                  <a:latin typeface="Segoe UI"/>
                  <a:ea typeface="Segoe UI" pitchFamily="34" charset="0"/>
                  <a:cs typeface="Segoe UI" pitchFamily="34" charset="0"/>
                </a:rPr>
              </a:br>
              <a:r>
                <a:rPr lang="en-US" sz="1568" dirty="0">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solidFill>
                    <a:srgbClr val="0078D7"/>
                  </a:solidFill>
                  <a:latin typeface="Segoe UI"/>
                  <a:ea typeface="Segoe UI" pitchFamily="34" charset="0"/>
                  <a:cs typeface="Segoe UI" pitchFamily="34" charset="0"/>
                </a:rPr>
                <a:t>Plan </a:t>
              </a:r>
              <a:br>
                <a:rPr lang="en-US" sz="1568" dirty="0">
                  <a:solidFill>
                    <a:srgbClr val="0078D7"/>
                  </a:solidFill>
                  <a:latin typeface="Segoe UI"/>
                  <a:ea typeface="Segoe UI" pitchFamily="34" charset="0"/>
                  <a:cs typeface="Segoe UI" pitchFamily="34" charset="0"/>
                </a:rPr>
              </a:br>
              <a:r>
                <a:rPr lang="en-US" sz="1568" dirty="0">
                  <a:solidFill>
                    <a:srgbClr val="0078D7"/>
                  </a:solidFill>
                  <a:latin typeface="Segoe UI"/>
                  <a:ea typeface="Segoe UI" pitchFamily="34" charset="0"/>
                  <a:cs typeface="Segoe UI" pitchFamily="34" charset="0"/>
                </a:rPr>
                <a:t>&amp; </a:t>
              </a:r>
              <a:br>
                <a:rPr lang="en-US" sz="1568" dirty="0">
                  <a:solidFill>
                    <a:srgbClr val="0078D7"/>
                  </a:solidFill>
                  <a:latin typeface="Segoe UI"/>
                  <a:ea typeface="Segoe UI" pitchFamily="34" charset="0"/>
                  <a:cs typeface="Segoe UI" pitchFamily="34" charset="0"/>
                </a:rPr>
              </a:br>
              <a:r>
                <a:rPr lang="en-US" sz="1568" dirty="0">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solidFill>
                    <a:srgbClr val="0078D7"/>
                  </a:solidFill>
                  <a:latin typeface="Segoe UI"/>
                  <a:ea typeface="Segoe UI" pitchFamily="34" charset="0"/>
                  <a:cs typeface="Segoe UI" pitchFamily="34" charset="0"/>
                </a:rPr>
                <a:t>Develop</a:t>
              </a:r>
            </a:p>
          </p:txBody>
        </p:sp>
      </p:gr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a:gradFill>
                  <a:gsLst>
                    <a:gs pos="2917">
                      <a:srgbClr val="282828">
                        <a:lumMod val="50000"/>
                      </a:srgbClr>
                    </a:gs>
                    <a:gs pos="30000">
                      <a:srgbClr val="282828">
                        <a:lumMod val="50000"/>
                      </a:srgbClr>
                    </a:gs>
                  </a:gsLst>
                  <a:lin ang="5400000" scaled="0"/>
                </a:gradFill>
                <a:latin typeface="Segoe UI Semilight"/>
              </a:rPr>
              <a:t>DEV</a:t>
            </a:r>
          </a:p>
        </p:txBody>
      </p:sp>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18245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5708198"/>
            <a:ext cx="12192000" cy="1149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37E3FC01-A755-AE4C-AB41-0E5B1637E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49713" y="3402313"/>
            <a:ext cx="1341066" cy="2559869"/>
          </a:xfrm>
          <a:prstGeom prst="rect">
            <a:avLst/>
          </a:prstGeom>
        </p:spPr>
      </p:pic>
      <p:grpSp>
        <p:nvGrpSpPr>
          <p:cNvPr id="56" name="Group 55"/>
          <p:cNvGrpSpPr/>
          <p:nvPr/>
        </p:nvGrpSpPr>
        <p:grpSpPr>
          <a:xfrm>
            <a:off x="1153887" y="3374148"/>
            <a:ext cx="1395978" cy="2614528"/>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grpSp>
      <p:sp>
        <p:nvSpPr>
          <p:cNvPr id="7" name="Title 6"/>
          <p:cNvSpPr>
            <a:spLocks noGrp="1"/>
          </p:cNvSpPr>
          <p:nvPr>
            <p:ph type="title"/>
          </p:nvPr>
        </p:nvSpPr>
        <p:spPr/>
        <p:txBody>
          <a:bodyPr/>
          <a:lstStyle/>
          <a:p>
            <a:r>
              <a:rPr lang="en-US" dirty="0">
                <a:gradFill>
                  <a:gsLst>
                    <a:gs pos="1250">
                      <a:schemeClr val="tx2"/>
                    </a:gs>
                    <a:gs pos="100000">
                      <a:schemeClr val="tx2"/>
                    </a:gs>
                  </a:gsLst>
                  <a:lin ang="0" scaled="0"/>
                </a:gradFill>
              </a:rPr>
              <a:t>People</a:t>
            </a:r>
          </a:p>
        </p:txBody>
      </p:sp>
      <p:grpSp>
        <p:nvGrpSpPr>
          <p:cNvPr id="9" name="Group 8"/>
          <p:cNvGrpSpPr/>
          <p:nvPr/>
        </p:nvGrpSpPr>
        <p:grpSpPr>
          <a:xfrm>
            <a:off x="6588564" y="4628902"/>
            <a:ext cx="1341067" cy="708939"/>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686276" y="4421578"/>
            <a:ext cx="2131058" cy="1701965"/>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072483" y="4004239"/>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17" name="Freeform 87"/>
          <p:cNvSpPr>
            <a:spLocks noChangeAspect="1" noEditPoints="1"/>
          </p:cNvSpPr>
          <p:nvPr/>
        </p:nvSpPr>
        <p:spPr bwMode="auto">
          <a:xfrm>
            <a:off x="10060576" y="3784845"/>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3" name="Explosion 1 2"/>
          <p:cNvSpPr/>
          <p:nvPr/>
        </p:nvSpPr>
        <p:spPr bwMode="auto">
          <a:xfrm>
            <a:off x="8269854" y="2610610"/>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713831" y="2986092"/>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233043" y="3473801"/>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318" r="47790"/>
          <a:stretch/>
        </p:blipFill>
        <p:spPr>
          <a:xfrm>
            <a:off x="3301975" y="2168603"/>
            <a:ext cx="644823" cy="3936215"/>
          </a:xfrm>
          <a:prstGeom prst="rect">
            <a:avLst/>
          </a:prstGeom>
        </p:spPr>
      </p:pic>
      <p:sp>
        <p:nvSpPr>
          <p:cNvPr id="105" name="TextBox 104"/>
          <p:cNvSpPr txBox="1"/>
          <p:nvPr/>
        </p:nvSpPr>
        <p:spPr>
          <a:xfrm>
            <a:off x="1174288" y="4031266"/>
            <a:ext cx="751236"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a:gradFill>
                  <a:gsLst>
                    <a:gs pos="2917">
                      <a:srgbClr val="000000">
                        <a:lumMod val="50000"/>
                      </a:srgbClr>
                    </a:gs>
                    <a:gs pos="30000">
                      <a:srgbClr val="000000">
                        <a:lumMod val="50000"/>
                      </a:srgbClr>
                    </a:gs>
                  </a:gsLst>
                  <a:lin ang="5400000" scaled="0"/>
                </a:gradFill>
                <a:latin typeface="Segoe UI"/>
              </a:rPr>
              <a:t>DEV</a:t>
            </a:r>
          </a:p>
        </p:txBody>
      </p:sp>
      <p:grpSp>
        <p:nvGrpSpPr>
          <p:cNvPr id="108" name="Group 107"/>
          <p:cNvGrpSpPr/>
          <p:nvPr/>
        </p:nvGrpSpPr>
        <p:grpSpPr>
          <a:xfrm>
            <a:off x="1812197" y="3944878"/>
            <a:ext cx="642246" cy="66275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a:defRPr/>
              </a:pPr>
              <a:endParaRPr lang="en-US" sz="1667" kern="0">
                <a:solidFill>
                  <a:srgbClr val="000000"/>
                </a:solidFill>
                <a:latin typeface="Segoe UI"/>
              </a:endParaRPr>
            </a:p>
          </p:txBody>
        </p:sp>
      </p:grpSp>
      <p:sp>
        <p:nvSpPr>
          <p:cNvPr id="106" name="TextBox 105"/>
          <p:cNvSpPr txBox="1"/>
          <p:nvPr/>
        </p:nvSpPr>
        <p:spPr>
          <a:xfrm>
            <a:off x="4938977" y="4067049"/>
            <a:ext cx="751802"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8427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923" y="2657462"/>
            <a:ext cx="1683060" cy="152156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668" y="2677614"/>
            <a:ext cx="1736628" cy="1577197"/>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350" y="3605455"/>
            <a:ext cx="243707" cy="200537"/>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9479" y="1379456"/>
            <a:ext cx="4360739" cy="4360908"/>
          </a:xfrm>
          <a:prstGeom prst="rect">
            <a:avLst/>
          </a:prstGeom>
        </p:spPr>
      </p:pic>
      <p:sp>
        <p:nvSpPr>
          <p:cNvPr id="27" name="TextBox 26"/>
          <p:cNvSpPr txBox="1"/>
          <p:nvPr/>
        </p:nvSpPr>
        <p:spPr>
          <a:xfrm>
            <a:off x="2099539" y="1573278"/>
            <a:ext cx="808722" cy="461472"/>
          </a:xfrm>
          <a:prstGeom prst="rect">
            <a:avLst/>
          </a:prstGeom>
          <a:noFill/>
        </p:spPr>
        <p:txBody>
          <a:bodyPr wrap="square" rtlCol="0">
            <a:spAutoFit/>
          </a:bodyPr>
          <a:lstStyle/>
          <a:p>
            <a:pPr defTabSz="914004">
              <a:defRPr/>
            </a:pPr>
            <a:r>
              <a:rPr lang="en-US" sz="2352" kern="0">
                <a:solidFill>
                  <a:srgbClr val="404040">
                    <a:lumMod val="60000"/>
                    <a:lumOff val="40000"/>
                  </a:srgbClr>
                </a:solidFill>
                <a:latin typeface="Segoe UI Light"/>
                <a:cs typeface="Arial" pitchFamily="34" charset="0"/>
              </a:rPr>
              <a:t>Plan</a:t>
            </a:r>
          </a:p>
        </p:txBody>
      </p:sp>
      <p:sp>
        <p:nvSpPr>
          <p:cNvPr id="28" name="TextBox 27"/>
          <p:cNvSpPr txBox="1"/>
          <p:nvPr/>
        </p:nvSpPr>
        <p:spPr>
          <a:xfrm>
            <a:off x="1587507" y="1316913"/>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1</a:t>
            </a:r>
          </a:p>
        </p:txBody>
      </p:sp>
      <p:sp>
        <p:nvSpPr>
          <p:cNvPr id="30" name="TextBox 29"/>
          <p:cNvSpPr txBox="1"/>
          <p:nvPr/>
        </p:nvSpPr>
        <p:spPr>
          <a:xfrm>
            <a:off x="8749740" y="1481446"/>
            <a:ext cx="2325507" cy="461472"/>
          </a:xfrm>
          <a:prstGeom prst="rect">
            <a:avLst/>
          </a:prstGeom>
          <a:noFill/>
        </p:spPr>
        <p:txBody>
          <a:bodyPr wrap="square" rtlCol="0">
            <a:spAutoFit/>
          </a:bodyPr>
          <a:lstStyle/>
          <a:p>
            <a:pPr defTabSz="914004">
              <a:defRPr/>
            </a:pPr>
            <a:r>
              <a:rPr lang="en-US" sz="2352" kern="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8890550" y="5409469"/>
            <a:ext cx="1186226" cy="461472"/>
          </a:xfrm>
          <a:prstGeom prst="rect">
            <a:avLst/>
          </a:prstGeom>
          <a:noFill/>
        </p:spPr>
        <p:txBody>
          <a:bodyPr wrap="square" rtlCol="0">
            <a:spAutoFit/>
          </a:bodyPr>
          <a:lstStyle/>
          <a:p>
            <a:pPr defTabSz="914004">
              <a:defRPr/>
            </a:pPr>
            <a:r>
              <a:rPr lang="en-US" sz="2352" kern="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46815" y="5469789"/>
            <a:ext cx="2097557" cy="452464"/>
          </a:xfrm>
          <a:prstGeom prst="rect">
            <a:avLst/>
          </a:prstGeom>
          <a:noFill/>
        </p:spPr>
        <p:txBody>
          <a:bodyPr wrap="square" rtlCol="0">
            <a:spAutoFit/>
          </a:bodyPr>
          <a:lstStyle/>
          <a:p>
            <a:pPr defTabSz="914004">
              <a:defRPr/>
            </a:pPr>
            <a:r>
              <a:rPr lang="en-US" sz="2352" kern="0">
                <a:solidFill>
                  <a:srgbClr val="FFFFFF">
                    <a:lumMod val="50000"/>
                  </a:srgbClr>
                </a:solidFill>
                <a:latin typeface="Segoe UI Light"/>
                <a:cs typeface="Arial" pitchFamily="34" charset="0"/>
              </a:rPr>
              <a:t>Develop + Test</a:t>
            </a:r>
          </a:p>
        </p:txBody>
      </p:sp>
      <p:sp>
        <p:nvSpPr>
          <p:cNvPr id="38" name="TextBox 37"/>
          <p:cNvSpPr txBox="1"/>
          <p:nvPr/>
        </p:nvSpPr>
        <p:spPr>
          <a:xfrm>
            <a:off x="1764184" y="5213426"/>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2</a:t>
            </a:r>
          </a:p>
        </p:txBody>
      </p:sp>
      <p:sp>
        <p:nvSpPr>
          <p:cNvPr id="39" name="TextBox 38"/>
          <p:cNvSpPr txBox="1"/>
          <p:nvPr/>
        </p:nvSpPr>
        <p:spPr>
          <a:xfrm>
            <a:off x="809279" y="3352233"/>
            <a:ext cx="2049128" cy="380040"/>
          </a:xfrm>
          <a:prstGeom prst="rect">
            <a:avLst/>
          </a:prstGeom>
          <a:noFill/>
        </p:spPr>
        <p:txBody>
          <a:bodyPr wrap="square" lIns="0" tIns="0" rIns="0" bIns="0" rtlCol="0">
            <a:spAutoFit/>
          </a:bodyPr>
          <a:lstStyle/>
          <a:p>
            <a:pPr algn="r" defTabSz="1242430">
              <a:lnSpc>
                <a:spcPct val="90000"/>
              </a:lnSpc>
              <a:defRPr/>
            </a:pPr>
            <a:r>
              <a:rPr lang="en-US" sz="2744">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041183" y="3352233"/>
            <a:ext cx="1692467" cy="380040"/>
          </a:xfrm>
          <a:prstGeom prst="rect">
            <a:avLst/>
          </a:prstGeom>
          <a:noFill/>
        </p:spPr>
        <p:txBody>
          <a:bodyPr wrap="square" lIns="0" tIns="0" rIns="0" bIns="0" rtlCol="0">
            <a:spAutoFit/>
          </a:bodyPr>
          <a:lstStyle/>
          <a:p>
            <a:pPr defTabSz="1242430">
              <a:lnSpc>
                <a:spcPct val="90000"/>
              </a:lnSpc>
              <a:defRPr/>
            </a:pPr>
            <a:r>
              <a:rPr lang="en-US" sz="2744">
                <a:solidFill>
                  <a:srgbClr val="818181"/>
                </a:solidFill>
                <a:latin typeface="Segoe UI Semilight" panose="020B0402040204020203" pitchFamily="34" charset="0"/>
                <a:cs typeface="Segoe UI Semilight" panose="020B0402040204020203" pitchFamily="34" charset="0"/>
              </a:rPr>
              <a:t>Production</a:t>
            </a:r>
          </a:p>
        </p:txBody>
      </p:sp>
      <p:sp>
        <p:nvSpPr>
          <p:cNvPr id="31" name="TextBox 30"/>
          <p:cNvSpPr txBox="1"/>
          <p:nvPr/>
        </p:nvSpPr>
        <p:spPr>
          <a:xfrm>
            <a:off x="8149792" y="1225083"/>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4</a:t>
            </a:r>
          </a:p>
        </p:txBody>
      </p:sp>
      <p:sp>
        <p:nvSpPr>
          <p:cNvPr id="36" name="TextBox 35"/>
          <p:cNvSpPr txBox="1"/>
          <p:nvPr/>
        </p:nvSpPr>
        <p:spPr>
          <a:xfrm>
            <a:off x="8329006" y="5147196"/>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3</a:t>
            </a:r>
          </a:p>
        </p:txBody>
      </p:sp>
      <p:sp>
        <p:nvSpPr>
          <p:cNvPr id="44" name="Freeform 8"/>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6" name="Freeform 10"/>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8" name="Freeform 13"/>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3" name="Freeform 7"/>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5" name="Freeform 9"/>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7" name="Freeform 11"/>
          <p:cNvSpPr>
            <a:spLocks/>
          </p:cNvSpPr>
          <p:nvPr/>
        </p:nvSpPr>
        <p:spPr bwMode="auto">
          <a:xfrm>
            <a:off x="5949794" y="3559544"/>
            <a:ext cx="2258829" cy="2260385"/>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9" name="Freeform 14"/>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2" name="Title 1">
            <a:extLst>
              <a:ext uri="{FF2B5EF4-FFF2-40B4-BE49-F238E27FC236}">
                <a16:creationId xmlns:a16="http://schemas.microsoft.com/office/drawing/2014/main" id="{F526FE1C-6ACD-1245-ACC9-0F2E0A39AD97}"/>
              </a:ext>
            </a:extLst>
          </p:cNvPr>
          <p:cNvSpPr>
            <a:spLocks noGrp="1"/>
          </p:cNvSpPr>
          <p:nvPr>
            <p:ph type="title"/>
          </p:nvPr>
        </p:nvSpPr>
        <p:spPr/>
        <p:txBody>
          <a:bodyPr/>
          <a:lstStyle/>
          <a:p>
            <a:r>
              <a:rPr lang="en-US"/>
              <a:t>Process</a:t>
            </a:r>
          </a:p>
        </p:txBody>
      </p:sp>
    </p:spTree>
    <p:extLst>
      <p:ext uri="{BB962C8B-B14F-4D97-AF65-F5344CB8AC3E}">
        <p14:creationId xmlns:p14="http://schemas.microsoft.com/office/powerpoint/2010/main" val="40758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C8FDF7-5D96-4215-BD82-5995184979DD}">
  <ds:schemaRefs>
    <ds:schemaRef ds:uri="http://purl.org/dc/elements/1.1/"/>
    <ds:schemaRef ds:uri="http://schemas.microsoft.com/office/2006/metadata/properties"/>
    <ds:schemaRef ds:uri="87badcbf-855a-4949-b0c7-112d68ff62fc"/>
    <ds:schemaRef ds:uri="http://purl.org/dc/terms/"/>
    <ds:schemaRef ds:uri="http://schemas.openxmlformats.org/package/2006/metadata/core-properties"/>
    <ds:schemaRef ds:uri="http://schemas.microsoft.com/office/2006/documentManagement/types"/>
    <ds:schemaRef ds:uri="83c07245-1987-447b-a407-05b41d118742"/>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4E3526B-7792-4C90-BE05-6D39AB875A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CF3532-5BE8-4DFC-99AD-6A5721BA2A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TotalTime>
  <Words>2403</Words>
  <Application>Microsoft Office PowerPoint</Application>
  <PresentationFormat>Widescreen</PresentationFormat>
  <Paragraphs>257</Paragraphs>
  <Slides>23</Slides>
  <Notes>18</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23</vt:i4>
      </vt:variant>
    </vt:vector>
  </HeadingPairs>
  <TitlesOfParts>
    <vt:vector size="37" baseType="lpstr">
      <vt:lpstr>Arial</vt:lpstr>
      <vt:lpstr>Bodoni MT</vt:lpstr>
      <vt:lpstr>Calibri</vt:lpstr>
      <vt:lpstr>Calibri Light</vt:lpstr>
      <vt:lpstr>Helvetica Neue</vt:lpstr>
      <vt:lpstr>Rockwell Extra Bold</vt:lpstr>
      <vt:lpstr>Segoe UI</vt:lpstr>
      <vt:lpstr>Segoe UI Light</vt:lpstr>
      <vt:lpstr>Segoe UI Semibold</vt:lpstr>
      <vt:lpstr>Segoe UI Semilight</vt:lpstr>
      <vt:lpstr>Times</vt:lpstr>
      <vt:lpstr>Wingdings</vt:lpstr>
      <vt:lpstr>Office Theme</vt:lpstr>
      <vt:lpstr>Azure PPT Template - 2018</vt:lpstr>
      <vt:lpstr>PowerPoint Presentation</vt:lpstr>
      <vt:lpstr>(DO NOT SHOW) Deploying your application faster and safer</vt:lpstr>
      <vt:lpstr>Goals for this session</vt:lpstr>
      <vt:lpstr>High Performance DevOps Companies Achieve…</vt:lpstr>
      <vt:lpstr>What is DevOps?</vt:lpstr>
      <vt:lpstr>What is DevOps?</vt:lpstr>
      <vt:lpstr>DevOps: the three stage conversation</vt:lpstr>
      <vt:lpstr>People</vt:lpstr>
      <vt:lpstr>Process</vt:lpstr>
      <vt:lpstr> </vt:lpstr>
      <vt:lpstr>Introducing Azure DevOps</vt:lpstr>
      <vt:lpstr>Azure Pipelines</vt:lpstr>
      <vt:lpstr>Azure Pipelines</vt:lpstr>
      <vt:lpstr>Integrated with GitHub</vt:lpstr>
      <vt:lpstr>Azure Boards</vt:lpstr>
      <vt:lpstr>Azure Repos</vt:lpstr>
      <vt:lpstr>Azure Test Plans</vt:lpstr>
      <vt:lpstr>Azure Artifacts</vt:lpstr>
      <vt:lpstr>Azure DevOps: Choose the tools and clouds you love</vt:lpstr>
      <vt:lpstr>DevOps at Microsoft</vt:lpstr>
      <vt:lpstr>/Docs alert</vt:lpstr>
      <vt:lpstr>/Docs alert</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Tim Baggs</cp:lastModifiedBy>
  <cp:revision>5</cp:revision>
  <dcterms:created xsi:type="dcterms:W3CDTF">2019-06-12T18:23:06Z</dcterms:created>
  <dcterms:modified xsi:type="dcterms:W3CDTF">2019-08-07T20:33:57Z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tbaggs@microsoft.com</vt:lpwstr>
  </property>
  <property fmtid="{D5CDD505-2E9C-101B-9397-08002B2CF9AE}" pid="6" name="MSIP_Label_f42aa342-8706-4288-bd11-ebb85995028c_SetDate">
    <vt:lpwstr>2019-08-07T19:59:57.1277192Z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40c58623-cd6d-4b12-a175-68dd4c7bf07b</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